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12"/>
  </p:notesMasterIdLst>
  <p:sldIdLst>
    <p:sldId id="256" r:id="rId3"/>
    <p:sldId id="257" r:id="rId4"/>
    <p:sldId id="258" r:id="rId5"/>
    <p:sldId id="266" r:id="rId6"/>
    <p:sldId id="259" r:id="rId7"/>
    <p:sldId id="265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Montserrat" pitchFamily="2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Play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2311C0-EC98-4DFB-99F3-8DEB8D837422}">
  <a:tblStyle styleId="{DA2311C0-EC98-4DFB-99F3-8DEB8D8374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7"/>
    <p:restoredTop sz="75507"/>
  </p:normalViewPr>
  <p:slideViewPr>
    <p:cSldViewPr snapToGrid="0">
      <p:cViewPr varScale="1">
        <p:scale>
          <a:sx n="111" d="100"/>
          <a:sy n="111" d="100"/>
        </p:scale>
        <p:origin x="200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15caf2e2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2815caf2e2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15caf2e22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dirty="0">
                <a:solidFill>
                  <a:schemeClr val="dk1"/>
                </a:solidFill>
              </a:rPr>
              <a:t>大家好，很高兴今天能来到Kubecon</a:t>
            </a:r>
            <a:r>
              <a:rPr lang="zh-CN" altLang="en-US" sz="1000" dirty="0">
                <a:solidFill>
                  <a:schemeClr val="dk1"/>
                </a:solidFill>
              </a:rPr>
              <a:t>分享我在去年</a:t>
            </a:r>
            <a:r>
              <a:rPr lang="en-US" altLang="zh-CN" sz="1000" dirty="0">
                <a:solidFill>
                  <a:schemeClr val="dk1"/>
                </a:solidFill>
              </a:rPr>
              <a:t>Mentorship</a:t>
            </a:r>
            <a:r>
              <a:rPr lang="zh-CN" altLang="en-US" sz="1000" dirty="0">
                <a:solidFill>
                  <a:schemeClr val="dk1"/>
                </a:solidFill>
              </a:rPr>
              <a:t>开源活动中给</a:t>
            </a:r>
            <a:r>
              <a:rPr lang="en-US" altLang="zh-CN" sz="1000" dirty="0" err="1">
                <a:solidFill>
                  <a:schemeClr val="dk1"/>
                </a:solidFill>
              </a:rPr>
              <a:t>Kyverno</a:t>
            </a:r>
            <a:r>
              <a:rPr lang="zh-CN" altLang="en-US" sz="1000" dirty="0">
                <a:solidFill>
                  <a:schemeClr val="dk1"/>
                </a:solidFill>
              </a:rPr>
              <a:t>和</a:t>
            </a:r>
            <a:r>
              <a:rPr lang="en-US" altLang="zh-CN" sz="1000" dirty="0">
                <a:solidFill>
                  <a:schemeClr val="dk1"/>
                </a:solidFill>
              </a:rPr>
              <a:t>Kubernetes</a:t>
            </a:r>
            <a:r>
              <a:rPr lang="zh-CN" altLang="en-US" sz="1000" dirty="0">
                <a:solidFill>
                  <a:schemeClr val="dk1"/>
                </a:solidFill>
              </a:rPr>
              <a:t>社区做的事情</a:t>
            </a:r>
            <a:r>
              <a:rPr lang="zh-CN" sz="1000" dirty="0">
                <a:solidFill>
                  <a:schemeClr val="dk1"/>
                </a:solidFill>
              </a:rPr>
              <a:t>。</a:t>
            </a:r>
            <a:endParaRPr lang="en-US" altLang="zh-CN"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dirty="0">
                <a:solidFill>
                  <a:schemeClr val="dk1"/>
                </a:solidFill>
              </a:rPr>
              <a:t>我叫邓梁，目前是快手容器云部门的实习生，同时也是浙江大学在读研究生。</a:t>
            </a:r>
            <a:endParaRPr lang="en-US" altLang="zh-CN"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000" dirty="0">
                <a:solidFill>
                  <a:schemeClr val="dk1"/>
                </a:solidFill>
              </a:rPr>
              <a:t>这次的演讲主题是在</a:t>
            </a:r>
            <a:r>
              <a:rPr lang="en-US" altLang="zh-CN" sz="1000" dirty="0" err="1">
                <a:solidFill>
                  <a:schemeClr val="dk1"/>
                </a:solidFill>
              </a:rPr>
              <a:t>Kyverno</a:t>
            </a:r>
            <a:r>
              <a:rPr lang="zh-CN" altLang="en-US" sz="1000" dirty="0">
                <a:solidFill>
                  <a:schemeClr val="dk1"/>
                </a:solidFill>
              </a:rPr>
              <a:t>中集成并进一步实现更细粒度的</a:t>
            </a:r>
            <a:r>
              <a:rPr lang="en-US" altLang="zh-CN" sz="1000" dirty="0">
                <a:solidFill>
                  <a:schemeClr val="dk1"/>
                </a:solidFill>
              </a:rPr>
              <a:t>Pod</a:t>
            </a:r>
            <a:r>
              <a:rPr lang="zh-CN" altLang="en-US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>
                <a:solidFill>
                  <a:schemeClr val="dk1"/>
                </a:solidFill>
              </a:rPr>
              <a:t>Security</a:t>
            </a:r>
            <a:r>
              <a:rPr lang="zh-CN" altLang="en-US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>
                <a:solidFill>
                  <a:schemeClr val="dk1"/>
                </a:solidFill>
              </a:rPr>
              <a:t>Admission</a:t>
            </a:r>
            <a:r>
              <a:rPr lang="zh-CN" altLang="en-US" sz="1000" dirty="0">
                <a:solidFill>
                  <a:schemeClr val="dk1"/>
                </a:solidFill>
              </a:rPr>
              <a:t>。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82" name="Google Shape;82;g2815caf2e22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15caf2e2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那么</a:t>
            </a:r>
            <a:r>
              <a:rPr lang="zh-CN" altLang="en-US" dirty="0"/>
              <a:t>首先介绍一下</a:t>
            </a:r>
            <a:r>
              <a:rPr lang="zh-CN" dirty="0"/>
              <a:t>Kyverno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Kyverno是一个Kubernetes的原生策略引擎，使用的是CRD也就是Custom Resource Definition来进行策略的定义，因此其实只要你熟悉Kubernetes这一套yaml的定义，你就会觉得Kyverno的Policy很好写。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Kyverno展示策略准入结果时，</a:t>
            </a:r>
            <a:r>
              <a:rPr lang="zh-CN" dirty="0">
                <a:solidFill>
                  <a:schemeClr val="dk1"/>
                </a:solidFill>
              </a:rPr>
              <a:t>生成的policy report报告</a:t>
            </a:r>
            <a:r>
              <a:rPr lang="zh-CN" dirty="0"/>
              <a:t>也是用的CRD，这个CRD是从Kubernetes policy working group衍生出来的。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Kyverno作为一个admission controller准入控制器，可以做一些validate、mutate、验证镜像的能力。Generate的能力也是Kyverno的一大亮点，比如当我们在创建namespace的时候，我们通常需要对这个namespace进行一些资源的配置、权限的限制等，那么Kyverno就能在这个时候帮你自动去创建这些东西，比如Role、RoleBinding、ResourceQuota、LimitRange等。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这里可以自动创建东西还可以是任意的CR，所以就像这里写的，Kyverno是支持所有Kubernetes的types，也包括custom resources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因为Kyverno是Kubernetes native的，所以它所有的patterns，所有的policy定义都是复用了kubernetes的object的，像是label、annotation，kyverno可以用这些来做策略应用时的resource filter。同时Kyverno也是理解Pod和Pod workload的，假如说你有一个policy是定义在Pod上的，那么kyverno会帮你自动转换覆盖所有的pod controller，包括statefulset、deployment等等。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另外，Kyverno也有一个快速成长且活跃的社区，截止今日，Kyverno在Github上已经有了5500+的stars，330+contributors，我们的slack channel的成员也有3100+。</a:t>
            </a:r>
            <a:endParaRPr dirty="0"/>
          </a:p>
        </p:txBody>
      </p:sp>
      <p:sp>
        <p:nvSpPr>
          <p:cNvPr id="89" name="Google Shape;89;g2815caf2e2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/>
              <a:t>早期</a:t>
            </a:r>
            <a:r>
              <a:rPr lang="en" altLang="zh-CN" dirty="0"/>
              <a:t>Kubernetes</a:t>
            </a:r>
            <a:r>
              <a:rPr lang="zh-CN" altLang="en-US" dirty="0"/>
              <a:t>是用的</a:t>
            </a:r>
            <a:r>
              <a:rPr lang="en" altLang="zh-CN" dirty="0"/>
              <a:t>Pod Security policy</a:t>
            </a:r>
            <a:r>
              <a:rPr lang="zh-CN" altLang="en-US" dirty="0"/>
              <a:t>也就是</a:t>
            </a:r>
            <a:r>
              <a:rPr lang="en" altLang="zh-CN" dirty="0"/>
              <a:t>PSP</a:t>
            </a:r>
            <a:r>
              <a:rPr lang="zh-CN" altLang="en" dirty="0"/>
              <a:t>。</a:t>
            </a:r>
            <a:r>
              <a:rPr lang="zh-CN" altLang="en-US" dirty="0"/>
              <a:t>现在是演进到了</a:t>
            </a:r>
            <a:r>
              <a:rPr lang="en" altLang="zh-CN" dirty="0"/>
              <a:t>Pod Security standards</a:t>
            </a:r>
            <a:r>
              <a:rPr lang="zh-CN" altLang="en-US" dirty="0"/>
              <a:t>也就是</a:t>
            </a:r>
            <a:r>
              <a:rPr lang="en" altLang="zh-CN" dirty="0"/>
              <a:t>PSS</a:t>
            </a:r>
            <a:r>
              <a:rPr lang="zh-CN" altLang="en-US" dirty="0"/>
              <a:t>来为</a:t>
            </a:r>
            <a:r>
              <a:rPr lang="en-US" altLang="zh-CN" dirty="0"/>
              <a:t>Pod</a:t>
            </a:r>
            <a:r>
              <a:rPr lang="zh-CN" altLang="en-US" dirty="0"/>
              <a:t>定义不同的隔离级别，这些标准能够让你以一种清晰、一致的方式定义如何限制</a:t>
            </a:r>
            <a:r>
              <a:rPr lang="en-US" altLang="zh-CN" dirty="0"/>
              <a:t>Pod</a:t>
            </a:r>
            <a:r>
              <a:rPr lang="zh-CN" altLang="en-US" dirty="0"/>
              <a:t>行为。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Kubernetes</a:t>
            </a:r>
            <a:r>
              <a:rPr lang="zh-CN" altLang="en-US" dirty="0"/>
              <a:t>也提供了一个内置的 </a:t>
            </a:r>
            <a:r>
              <a:rPr lang="en-US" altLang="zh-CN" dirty="0"/>
              <a:t>Pod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admission</a:t>
            </a:r>
            <a:r>
              <a:rPr lang="zh-CN" altLang="en-US" dirty="0"/>
              <a:t>准入控制器来执行</a:t>
            </a:r>
            <a:r>
              <a:rPr lang="en-US" altLang="zh-CN" dirty="0"/>
              <a:t>PSS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/>
              <a:t>不过目前 </a:t>
            </a:r>
            <a:r>
              <a:rPr lang="en-US" altLang="zh-CN" dirty="0"/>
              <a:t>Pod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Admission</a:t>
            </a:r>
            <a:r>
              <a:rPr lang="zh-CN" altLang="en-US" dirty="0"/>
              <a:t> 有一些不足是无法提供细粒度的管控，它只能在创建 </a:t>
            </a:r>
            <a:r>
              <a:rPr lang="en-US" altLang="zh-CN" dirty="0"/>
              <a:t>Pod</a:t>
            </a:r>
            <a:r>
              <a:rPr lang="zh-CN" altLang="en-US" dirty="0"/>
              <a:t> 时在 </a:t>
            </a:r>
            <a:r>
              <a:rPr lang="en-US" altLang="zh-CN" dirty="0"/>
              <a:t>namespace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应用这些 </a:t>
            </a:r>
            <a:r>
              <a:rPr lang="en-US" altLang="zh-CN" dirty="0"/>
              <a:t>Pod</a:t>
            </a:r>
            <a:r>
              <a:rPr lang="zh-CN" altLang="en-US" dirty="0"/>
              <a:t> 安全限制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这里举一个例子是比如用户应用</a:t>
            </a:r>
            <a:r>
              <a:rPr lang="zh-CN" altLang="en-US" dirty="0"/>
              <a:t> </a:t>
            </a:r>
            <a:r>
              <a:rPr lang="en-US" altLang="zh-CN" dirty="0"/>
              <a:t>Restricted</a:t>
            </a:r>
            <a:r>
              <a:rPr lang="zh-CN" altLang="en-US" dirty="0"/>
              <a:t> </a:t>
            </a:r>
            <a:r>
              <a:rPr lang="en-US" altLang="zh-CN" dirty="0"/>
              <a:t>PSS</a:t>
            </a:r>
            <a:r>
              <a:rPr lang="zh-CN" altLang="en-US" dirty="0"/>
              <a:t> 在 </a:t>
            </a:r>
            <a:r>
              <a:rPr lang="en-US" altLang="zh-CN" dirty="0"/>
              <a:t>test</a:t>
            </a:r>
            <a:r>
              <a:rPr lang="zh-CN" altLang="en-US" dirty="0"/>
              <a:t> 和 </a:t>
            </a:r>
            <a:r>
              <a:rPr lang="en-US" altLang="zh-CN" dirty="0"/>
              <a:t>staging</a:t>
            </a:r>
            <a:r>
              <a:rPr lang="zh-CN" altLang="en-US" dirty="0"/>
              <a:t> 这两个</a:t>
            </a:r>
            <a:r>
              <a:rPr lang="en-US" altLang="zh-CN" dirty="0"/>
              <a:t>namespace</a:t>
            </a:r>
            <a:r>
              <a:rPr lang="zh-CN" altLang="en-US" dirty="0"/>
              <a:t>，但是用户希望对某个跑着指定镜像的</a:t>
            </a:r>
            <a:r>
              <a:rPr lang="en-US" altLang="zh-CN" dirty="0"/>
              <a:t>Pod</a:t>
            </a:r>
            <a:r>
              <a:rPr lang="zh-CN" altLang="en-US" dirty="0"/>
              <a:t>单独做豁免，这个对于原生的</a:t>
            </a:r>
            <a:r>
              <a:rPr lang="en-US" altLang="zh-CN" dirty="0"/>
              <a:t>Pod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Admission</a:t>
            </a:r>
            <a:r>
              <a:rPr lang="zh-CN" altLang="en-US" dirty="0"/>
              <a:t>是做不到的。</a:t>
            </a:r>
            <a:endParaRPr lang="en-US"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8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1614645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我在</a:t>
            </a:r>
            <a:r>
              <a:rPr lang="en-US" altLang="zh-CN" dirty="0"/>
              <a:t>mentorship</a:t>
            </a:r>
            <a:r>
              <a:rPr lang="zh-CN" altLang="en-US" dirty="0"/>
              <a:t>活动中就是在</a:t>
            </a:r>
            <a:r>
              <a:rPr lang="en-US" altLang="zh-CN" dirty="0" err="1"/>
              <a:t>Kyverno</a:t>
            </a:r>
            <a:r>
              <a:rPr lang="zh-CN" altLang="en-US" dirty="0"/>
              <a:t>中集成并进一步实现了</a:t>
            </a:r>
            <a:r>
              <a:rPr lang="en-US" altLang="zh-CN" dirty="0"/>
              <a:t>fine-grained</a:t>
            </a:r>
            <a:r>
              <a:rPr lang="zh-CN" altLang="en-US" dirty="0"/>
              <a:t> </a:t>
            </a:r>
            <a:r>
              <a:rPr lang="en-US" altLang="zh-CN" dirty="0"/>
              <a:t>PSA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这里举一个</a:t>
            </a:r>
            <a:r>
              <a:rPr lang="zh-CN" altLang="en-US" dirty="0"/>
              <a:t>具体的</a:t>
            </a:r>
            <a:r>
              <a:rPr lang="zh-CN" dirty="0"/>
              <a:t>例子就是像我们在services meshes场景中，通常需要在Pod中的其他容器启动之前使用一个initContainer来重写路由规则。而这就需要一些权限，比如左边这张图里的Net_ADMIN和Net_RAW,而Kubernetes官方的Pod Security standards是禁止这些额外权限的。那么在Kyverno中我们就可以通过fine-grained PSA来仅针对该initContaine</a:t>
            </a:r>
            <a:r>
              <a:rPr lang="en-US" altLang="zh-CN" dirty="0"/>
              <a:t>r</a:t>
            </a:r>
            <a:r>
              <a:rPr lang="zh-CN" dirty="0"/>
              <a:t>做细粒度的exclude。</a:t>
            </a:r>
            <a:endParaRPr dirty="0"/>
          </a:p>
        </p:txBody>
      </p:sp>
      <p:sp>
        <p:nvSpPr>
          <p:cNvPr id="98" name="Google Shape;98;g281614645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为了做到 </a:t>
            </a:r>
            <a:r>
              <a:rPr lang="en-US" altLang="zh-CN" dirty="0"/>
              <a:t>Fine-Grained</a:t>
            </a:r>
            <a:r>
              <a:rPr lang="zh-CN" altLang="en-US" dirty="0"/>
              <a:t> </a:t>
            </a:r>
            <a:r>
              <a:rPr lang="en-US" altLang="zh-CN" dirty="0"/>
              <a:t>PSA</a:t>
            </a:r>
            <a:r>
              <a:rPr lang="zh-CN" altLang="en-US" dirty="0"/>
              <a:t>，我们发现需要对</a:t>
            </a:r>
            <a:r>
              <a:rPr lang="en-US" altLang="zh-CN" dirty="0"/>
              <a:t>Kubernetes</a:t>
            </a:r>
            <a:r>
              <a:rPr lang="zh-CN" altLang="en-US" dirty="0"/>
              <a:t>内置的</a:t>
            </a:r>
            <a:r>
              <a:rPr lang="en-US" altLang="zh-CN" dirty="0"/>
              <a:t>PSA</a:t>
            </a:r>
            <a:r>
              <a:rPr lang="zh-CN" altLang="en-US" dirty="0"/>
              <a:t>库做修改，因为这个库目前只能返回准入结果，并不能返回结构化的信息来帮助像</a:t>
            </a:r>
            <a:r>
              <a:rPr lang="en-US" altLang="zh-CN" dirty="0" err="1"/>
              <a:t>kyverno</a:t>
            </a:r>
            <a:r>
              <a:rPr lang="zh-CN" altLang="en-US" dirty="0"/>
              <a:t>这样的外部工具得到精确的准入校验详情。因此我们重构了</a:t>
            </a:r>
            <a:r>
              <a:rPr lang="en-US" altLang="zh-CN" dirty="0"/>
              <a:t>PSA</a:t>
            </a:r>
            <a:r>
              <a:rPr lang="zh-CN" altLang="en-US" dirty="0"/>
              <a:t>库，并向上游</a:t>
            </a:r>
            <a:r>
              <a:rPr lang="en-US" altLang="zh-CN" dirty="0"/>
              <a:t>Kubernetes</a:t>
            </a:r>
            <a:r>
              <a:rPr lang="zh-CN" altLang="en-US" dirty="0"/>
              <a:t>提交了</a:t>
            </a:r>
            <a:r>
              <a:rPr lang="en-US" altLang="zh-CN" dirty="0"/>
              <a:t>PR</a:t>
            </a:r>
            <a:r>
              <a:rPr lang="zh-CN" altLang="en-US" dirty="0"/>
              <a:t>，同时在</a:t>
            </a:r>
            <a:r>
              <a:rPr lang="en-US" altLang="zh-CN" dirty="0" err="1"/>
              <a:t>Kyverno</a:t>
            </a:r>
            <a:r>
              <a:rPr lang="zh-CN" altLang="en-US" dirty="0"/>
              <a:t>中集成了这个能力。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不过给</a:t>
            </a:r>
            <a:r>
              <a:rPr lang="en-US" altLang="zh-CN" dirty="0"/>
              <a:t>Kubernetes</a:t>
            </a:r>
            <a:r>
              <a:rPr lang="zh-CN" altLang="en-US" dirty="0"/>
              <a:t>贡献代码是一个具有挑战和漫长的过程，</a:t>
            </a:r>
            <a:r>
              <a:rPr lang="en-US" altLang="zh-CN" dirty="0"/>
              <a:t>Maintainer</a:t>
            </a:r>
            <a:r>
              <a:rPr lang="zh-CN" altLang="en-US" dirty="0"/>
              <a:t>给我们提出了不少的意见，包括重构方式，性能要求等等，这些从</a:t>
            </a:r>
            <a:r>
              <a:rPr lang="en-US" altLang="zh-CN" dirty="0"/>
              <a:t>conversation</a:t>
            </a:r>
            <a:r>
              <a:rPr lang="zh-CN" altLang="en-US" dirty="0"/>
              <a:t>的数量就能看出，不过目前这个</a:t>
            </a:r>
            <a:r>
              <a:rPr lang="en-US" altLang="zh-CN" dirty="0"/>
              <a:t>PR</a:t>
            </a:r>
            <a:r>
              <a:rPr lang="zh-CN" altLang="en-US" dirty="0"/>
              <a:t>由于</a:t>
            </a:r>
            <a:r>
              <a:rPr lang="en-US" altLang="zh-CN" dirty="0"/>
              <a:t>maintainer</a:t>
            </a:r>
            <a:r>
              <a:rPr lang="zh-CN" altLang="en-US" dirty="0"/>
              <a:t>的带宽不足，还没能合入。所以目前我们单独维护了一个</a:t>
            </a:r>
            <a:r>
              <a:rPr lang="en-US" altLang="zh-CN" dirty="0"/>
              <a:t>Pod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admission</a:t>
            </a:r>
            <a:r>
              <a:rPr lang="zh-CN" altLang="en-US" dirty="0"/>
              <a:t>的库，同时这个能力在</a:t>
            </a:r>
            <a:r>
              <a:rPr lang="en-US" altLang="zh-CN" dirty="0" err="1"/>
              <a:t>Kyverno</a:t>
            </a:r>
            <a:r>
              <a:rPr lang="zh-CN" altLang="en-US" dirty="0"/>
              <a:t>中也已经</a:t>
            </a:r>
            <a:r>
              <a:rPr lang="en-US" altLang="zh-CN" dirty="0"/>
              <a:t>stable</a:t>
            </a:r>
            <a:r>
              <a:rPr lang="zh-CN" altLang="en-US" dirty="0"/>
              <a:t>了。</a:t>
            </a: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39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1614645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除了</a:t>
            </a:r>
            <a:r>
              <a:rPr lang="en-US" altLang="zh-CN" dirty="0"/>
              <a:t>Pod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相关的能力以外，</a:t>
            </a:r>
            <a:r>
              <a:rPr lang="zh-CN" dirty="0"/>
              <a:t>这里也都列举了一些Kyverno的热门应用场景</a:t>
            </a:r>
            <a:r>
              <a:rPr lang="zh-CN" altLang="en-US" dirty="0"/>
              <a:t>，可以用在</a:t>
            </a:r>
            <a:r>
              <a:rPr lang="en-US" altLang="zh-CN" dirty="0" err="1"/>
              <a:t>devops</a:t>
            </a:r>
            <a:r>
              <a:rPr lang="zh-CN" altLang="en-US" dirty="0"/>
              <a:t>和</a:t>
            </a:r>
            <a:r>
              <a:rPr lang="en-US" altLang="zh-CN" dirty="0" err="1"/>
              <a:t>finops</a:t>
            </a:r>
            <a:r>
              <a:rPr lang="zh-CN" altLang="en-US" dirty="0"/>
              <a:t>上。</a:t>
            </a:r>
            <a:endParaRPr dirty="0"/>
          </a:p>
        </p:txBody>
      </p:sp>
      <p:sp>
        <p:nvSpPr>
          <p:cNvPr id="118" name="Google Shape;118;g281614645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15caf2e2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这里是Kyverno项目的一些地址，包括文档、Slack Channel、周会等，欢迎大家来加入到Kyverno社区。</a:t>
            </a:r>
            <a:endParaRPr dirty="0"/>
          </a:p>
        </p:txBody>
      </p:sp>
      <p:sp>
        <p:nvSpPr>
          <p:cNvPr id="133" name="Google Shape;133;g2815caf2e2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/>
              <a:t>最后我要感谢我的</a:t>
            </a:r>
            <a:r>
              <a:rPr lang="en-US" altLang="zh-CN" dirty="0"/>
              <a:t>mentor</a:t>
            </a:r>
            <a:r>
              <a:rPr lang="zh-CN" altLang="en-US" dirty="0"/>
              <a:t> </a:t>
            </a:r>
            <a:r>
              <a:rPr lang="en-US" altLang="zh-CN" dirty="0" err="1"/>
              <a:t>shuting</a:t>
            </a:r>
            <a:r>
              <a:rPr lang="zh-CN" altLang="en-US" dirty="0"/>
              <a:t> </a:t>
            </a:r>
            <a:r>
              <a:rPr lang="en-US" altLang="zh-CN" dirty="0" err="1"/>
              <a:t>zhao</a:t>
            </a:r>
            <a:r>
              <a:rPr lang="zh-CN" altLang="en-US" dirty="0"/>
              <a:t>的悉心指导，</a:t>
            </a:r>
            <a:r>
              <a:rPr lang="en-US" altLang="zh-CN" dirty="0" err="1"/>
              <a:t>Kyverno</a:t>
            </a:r>
            <a:r>
              <a:rPr lang="zh-CN" altLang="en-US" dirty="0"/>
              <a:t>社区的帮助以及</a:t>
            </a:r>
            <a:r>
              <a:rPr lang="en-US" altLang="zh-CN" dirty="0" err="1"/>
              <a:t>linux</a:t>
            </a:r>
            <a:r>
              <a:rPr lang="zh-CN" altLang="en-US" dirty="0"/>
              <a:t>基金会提供的这样一个机会。那么我今天的分享到此结束，谢谢！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9803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605166" y="4740731"/>
            <a:ext cx="3120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459" y="728663"/>
            <a:ext cx="5441081" cy="368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9803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850657" y="1316557"/>
            <a:ext cx="7618535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850657" y="3176314"/>
            <a:ext cx="7618535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2" name="Google Shape;62;p15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657" y="257972"/>
            <a:ext cx="4596512" cy="93478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605166" y="4740731"/>
            <a:ext cx="3120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842963"/>
            <a:ext cx="9144000" cy="431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21444" y="0"/>
            <a:ext cx="6257925" cy="8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2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628650" y="1107281"/>
            <a:ext cx="7886700" cy="38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8" name="Google Shape;68;p16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4069" y="176569"/>
            <a:ext cx="2468869" cy="50208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605166" y="4740731"/>
            <a:ext cx="3120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05166" y="4740731"/>
            <a:ext cx="3120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9803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605166" y="4740731"/>
            <a:ext cx="3120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75" name="Google Shape;75;p18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530" y="1570788"/>
            <a:ext cx="8029147" cy="163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1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203223" y="4767263"/>
            <a:ext cx="3121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hyperlink" Target="https://kyverno.io/blog/2024/02/04/securing-services-meshes-easier-with-kyvern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roups.google.com/g/kyverno" TargetMode="External"/><Relationship Id="rId5" Type="http://schemas.openxmlformats.org/officeDocument/2006/relationships/hyperlink" Target="https://slack.k8s.io/#kyverno" TargetMode="External"/><Relationship Id="rId4" Type="http://schemas.openxmlformats.org/officeDocument/2006/relationships/hyperlink" Target="https://kyverno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ctrTitle"/>
          </p:nvPr>
        </p:nvSpPr>
        <p:spPr>
          <a:xfrm>
            <a:off x="850657" y="1316557"/>
            <a:ext cx="7618535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Play"/>
              <a:buNone/>
            </a:pPr>
            <a:r>
              <a:rPr lang="en-US" altLang="zh-CN" sz="3800" b="1" dirty="0">
                <a:latin typeface="Arial"/>
                <a:ea typeface="Arial"/>
                <a:cs typeface="Arial"/>
                <a:sym typeface="Arial"/>
              </a:rPr>
              <a:t>Enable Fine-grained Pod Security Admission in </a:t>
            </a:r>
            <a:r>
              <a:rPr lang="en-US" altLang="zh-CN" sz="3800" b="1" dirty="0" err="1">
                <a:latin typeface="Arial"/>
                <a:ea typeface="Arial"/>
                <a:cs typeface="Arial"/>
                <a:sym typeface="Arial"/>
              </a:rPr>
              <a:t>Kyverno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850657" y="3176314"/>
            <a:ext cx="7618535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zh-CN" sz="2000" b="1">
                <a:latin typeface="Montserrat"/>
                <a:ea typeface="Montserrat"/>
                <a:cs typeface="Montserrat"/>
                <a:sym typeface="Montserrat"/>
              </a:rPr>
              <a:t>Liang Deng -</a:t>
            </a:r>
            <a:r>
              <a:rPr lang="zh-CN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525" y="3565864"/>
            <a:ext cx="2500398" cy="4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638" y="1039975"/>
            <a:ext cx="3476675" cy="248187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121444" y="0"/>
            <a:ext cx="6257925" cy="8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zh-CN" b="1" dirty="0">
                <a:latin typeface="Arial"/>
                <a:ea typeface="Arial"/>
                <a:cs typeface="Arial"/>
                <a:sym typeface="Arial"/>
              </a:rPr>
              <a:t>What is Kyverno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121450" y="1606175"/>
            <a:ext cx="51822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6000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dirty="0"/>
              <a:t>A K8s native policy engine, CNCF incubating project:</a:t>
            </a:r>
            <a:endParaRPr sz="1733" dirty="0"/>
          </a:p>
          <a:p>
            <a:pPr marL="342900" lvl="0" indent="-275189" algn="l" rtl="0">
              <a:spcBef>
                <a:spcPts val="1600"/>
              </a:spcBef>
              <a:spcAft>
                <a:spcPts val="0"/>
              </a:spcAft>
              <a:buSzPts val="1734"/>
              <a:buChar char="●"/>
            </a:pPr>
            <a:r>
              <a:rPr lang="zh-CN" sz="1600" dirty="0"/>
              <a:t>Make policies easy to write and manage</a:t>
            </a:r>
            <a:endParaRPr sz="1733" dirty="0"/>
          </a:p>
          <a:p>
            <a:pPr marL="342900" lvl="0" indent="-275189" algn="l" rtl="0">
              <a:spcBef>
                <a:spcPts val="1600"/>
              </a:spcBef>
              <a:spcAft>
                <a:spcPts val="0"/>
              </a:spcAft>
              <a:buSzPts val="1734"/>
              <a:buChar char="●"/>
            </a:pPr>
            <a:r>
              <a:rPr lang="zh-CN" sz="1600" dirty="0"/>
              <a:t>Make policy results easy to process</a:t>
            </a:r>
            <a:endParaRPr sz="1733" dirty="0"/>
          </a:p>
          <a:p>
            <a:pPr marL="342900" lvl="0" indent="-275189" algn="l" rtl="0">
              <a:spcBef>
                <a:spcPts val="1600"/>
              </a:spcBef>
              <a:spcAft>
                <a:spcPts val="0"/>
              </a:spcAft>
              <a:buSzPts val="1734"/>
              <a:buChar char="●"/>
            </a:pPr>
            <a:r>
              <a:rPr lang="zh-CN" sz="1600" dirty="0"/>
              <a:t>Validate (audit or enforce), Mutate, Generate, VerifyImages</a:t>
            </a:r>
            <a:endParaRPr sz="1600" dirty="0"/>
          </a:p>
          <a:p>
            <a:pPr marL="342900" lvl="0" indent="-2667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zh-CN" sz="1600" dirty="0"/>
              <a:t>Support all Kubernetes types including Custom Resources</a:t>
            </a:r>
            <a:endParaRPr sz="1600" dirty="0"/>
          </a:p>
          <a:p>
            <a:pPr marL="342900" lvl="0" indent="-2667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zh-CN" sz="1600" dirty="0"/>
              <a:t>Use Kubernetes patterns and practices (</a:t>
            </a:r>
            <a:r>
              <a:rPr lang="zh-CN" sz="1613" dirty="0">
                <a:solidFill>
                  <a:srgbClr val="577473"/>
                </a:solidFill>
              </a:rPr>
              <a:t>e.g. labels and selectors, annotations, events, ownerReferences, pod controllers, etc.</a:t>
            </a:r>
            <a:r>
              <a:rPr lang="zh-CN" sz="1600" dirty="0"/>
              <a:t>)</a:t>
            </a:r>
            <a:endParaRPr sz="1600" dirty="0"/>
          </a:p>
        </p:txBody>
      </p:sp>
      <p:sp>
        <p:nvSpPr>
          <p:cNvPr id="94" name="Google Shape;94;p21"/>
          <p:cNvSpPr txBox="1"/>
          <p:nvPr/>
        </p:nvSpPr>
        <p:spPr>
          <a:xfrm>
            <a:off x="121450" y="1039975"/>
            <a:ext cx="4960500" cy="369300"/>
          </a:xfrm>
          <a:prstGeom prst="rect">
            <a:avLst/>
          </a:prstGeom>
          <a:solidFill>
            <a:srgbClr val="064242">
              <a:alpha val="677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1800" b="1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Kyverno simplifies K8s policy management!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/>
          <p:nvPr/>
        </p:nvSpPr>
        <p:spPr>
          <a:xfrm>
            <a:off x="5541975" y="3604200"/>
            <a:ext cx="30000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Aft>
                <a:spcPts val="0"/>
              </a:spcAft>
              <a:buNone/>
            </a:pPr>
            <a:r>
              <a:rPr lang="zh-CN" sz="1600" dirty="0">
                <a:solidFill>
                  <a:schemeClr val="dk1"/>
                </a:solidFill>
              </a:rPr>
              <a:t>Fast growing community</a:t>
            </a:r>
            <a:endParaRPr sz="1500" dirty="0">
              <a:solidFill>
                <a:schemeClr val="dk1"/>
              </a:solidFill>
            </a:endParaRPr>
          </a:p>
          <a:p>
            <a:pPr marL="435599" lvl="1" indent="-26720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500" dirty="0">
                <a:solidFill>
                  <a:schemeClr val="dk1"/>
                </a:solidFill>
              </a:rPr>
              <a:t>5.5K+ GitHub Stars</a:t>
            </a:r>
            <a:endParaRPr sz="1500" dirty="0">
              <a:solidFill>
                <a:schemeClr val="dk1"/>
              </a:solidFill>
            </a:endParaRPr>
          </a:p>
          <a:p>
            <a:pPr marL="435599" lvl="1" indent="-26720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500" dirty="0">
                <a:solidFill>
                  <a:schemeClr val="dk1"/>
                </a:solidFill>
              </a:rPr>
              <a:t>330+ contributors</a:t>
            </a:r>
            <a:endParaRPr sz="1500" dirty="0">
              <a:solidFill>
                <a:schemeClr val="dk1"/>
              </a:solidFill>
            </a:endParaRPr>
          </a:p>
          <a:p>
            <a:pPr marL="435599" lvl="1" indent="-26720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500" dirty="0">
                <a:solidFill>
                  <a:schemeClr val="dk1"/>
                </a:solidFill>
              </a:rPr>
              <a:t>3100+ Slack members</a:t>
            </a:r>
            <a:endParaRPr sz="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21444" y="0"/>
            <a:ext cx="6257925" cy="8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en-CN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What is PSA</a:t>
            </a:r>
            <a:endParaRPr b="1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628650" y="1107281"/>
            <a:ext cx="7955675" cy="330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92500" lnSpcReduction="20000"/>
          </a:bodyPr>
          <a:lstStyle/>
          <a:p>
            <a:pPr marL="171450" indent="-38100">
              <a:lnSpc>
                <a:spcPct val="170000"/>
              </a:lnSpc>
              <a:spcBef>
                <a:spcPts val="0"/>
              </a:spcBef>
              <a:buSzPts val="2800"/>
              <a:buNone/>
            </a:pPr>
            <a:r>
              <a:rPr 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The Kubernetes </a:t>
            </a:r>
            <a:r>
              <a:rPr lang="en-US" sz="18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Pod Security Standards(PSS) </a:t>
            </a:r>
            <a:r>
              <a:rPr 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define different isolation levels for Pods.</a:t>
            </a:r>
            <a:br>
              <a:rPr 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</a:br>
            <a:r>
              <a:rPr 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Kubernetes offers a built-in </a:t>
            </a:r>
            <a:r>
              <a:rPr lang="en-US" sz="18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Pod Security Admission(PSA) </a:t>
            </a:r>
            <a:r>
              <a:rPr 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to enforce the Pod Security Standards.</a:t>
            </a:r>
          </a:p>
          <a:p>
            <a:pPr marL="171450" indent="-38100">
              <a:lnSpc>
                <a:spcPct val="170000"/>
              </a:lnSpc>
              <a:spcBef>
                <a:spcPts val="0"/>
              </a:spcBef>
              <a:buSzPts val="2800"/>
              <a:buNone/>
            </a:pPr>
            <a:r>
              <a:rPr 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Shortcomings of PSA: It cannot provide </a:t>
            </a:r>
            <a:r>
              <a:rPr lang="en-US" sz="18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fine-grained</a:t>
            </a:r>
            <a:r>
              <a:rPr 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controls, such as allowing a user to apply the Restricted PSS to the selected namespaces 'test' and 'staging' but skip checking the 'Capabilities' control for pods running '</a:t>
            </a:r>
            <a:r>
              <a:rPr lang="en-US" sz="1800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ghcr.io</a:t>
            </a:r>
            <a:r>
              <a:rPr 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/example/nginx:1.2.3'.</a:t>
            </a:r>
            <a:endParaRPr sz="1800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1738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121450" y="975450"/>
            <a:ext cx="47544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dirty="0"/>
              <a:t>Kyverno not only integrates PSA but also implements </a:t>
            </a:r>
            <a:r>
              <a:rPr lang="zh-CN" sz="1600" b="1" dirty="0"/>
              <a:t>fine-grained PSA</a:t>
            </a:r>
            <a:r>
              <a:rPr lang="zh-CN" sz="1600" dirty="0"/>
              <a:t>.</a:t>
            </a:r>
            <a:endParaRPr sz="1600" dirty="0"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121444" y="0"/>
            <a:ext cx="62580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zh-CN" b="1" dirty="0">
                <a:latin typeface="Arial"/>
                <a:ea typeface="Arial"/>
                <a:cs typeface="Arial"/>
                <a:sym typeface="Arial"/>
              </a:rPr>
              <a:t>Integrate pod security admission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240" y="1310817"/>
            <a:ext cx="4662768" cy="36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/>
        </p:nvSpPr>
        <p:spPr>
          <a:xfrm>
            <a:off x="0" y="4770650"/>
            <a:ext cx="408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Blog: Securing Services Meshes Easier with Kyverno</a:t>
            </a:r>
            <a:endParaRPr sz="1200" b="1" u="sng">
              <a:solidFill>
                <a:schemeClr val="hlink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81203E-D34F-FC8D-5C0B-E858AEF38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34" y="1566078"/>
            <a:ext cx="3909465" cy="3135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21444" y="0"/>
            <a:ext cx="6257925" cy="8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en-CN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Implementing</a:t>
            </a:r>
            <a:r>
              <a:rPr lang="zh-CN" altLang="en-US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Fine-Grained PSA</a:t>
            </a:r>
            <a:endParaRPr b="1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11196" y="957850"/>
            <a:ext cx="7721599" cy="52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16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Refactored </a:t>
            </a:r>
            <a:r>
              <a:rPr lang="en-US" sz="1600" dirty="0">
                <a:sym typeface="Montserrat"/>
              </a:rPr>
              <a:t>the</a:t>
            </a:r>
            <a:r>
              <a:rPr lang="en-US" sz="16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PSA library and submitted a PR to Kubernetes,</a:t>
            </a:r>
            <a:r>
              <a:rPr lang="zh-CN" altLang="en-US" sz="16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and finally integrated it with </a:t>
            </a:r>
            <a:r>
              <a:rPr lang="en-US" altLang="zh-CN" sz="1600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Kyverno</a:t>
            </a:r>
            <a:r>
              <a:rPr lang="en-US" altLang="zh-CN" sz="16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.</a:t>
            </a:r>
            <a:endParaRPr lang="en-US" sz="1600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C92BC-4048-198C-9AC0-4EC1674AE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0" y="1477908"/>
            <a:ext cx="7660530" cy="3282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F4250-8882-CE4D-7F1A-8449878A6936}"/>
              </a:ext>
            </a:extLst>
          </p:cNvPr>
          <p:cNvSpPr txBox="1"/>
          <p:nvPr/>
        </p:nvSpPr>
        <p:spPr>
          <a:xfrm>
            <a:off x="1660300" y="4760117"/>
            <a:ext cx="5823389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38100">
              <a:lnSpc>
                <a:spcPct val="130000"/>
              </a:lnSpc>
              <a:buClr>
                <a:schemeClr val="dk1"/>
              </a:buClr>
              <a:buSzPts val="2800"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Contributing code to Kubernetes is a challenging and lengthy process</a:t>
            </a:r>
            <a:endParaRPr lang="en-CN"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8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121444" y="0"/>
            <a:ext cx="62580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zh-CN" b="1">
                <a:latin typeface="Arial"/>
                <a:ea typeface="Arial"/>
                <a:cs typeface="Arial"/>
                <a:sym typeface="Arial"/>
              </a:rPr>
              <a:t>Kyverno Top Use Cases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4" descr="Kyverno | Cloud Native Computing Found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6898" y="970950"/>
            <a:ext cx="1350175" cy="104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p24"/>
          <p:cNvGraphicFramePr/>
          <p:nvPr>
            <p:extLst>
              <p:ext uri="{D42A27DB-BD31-4B8C-83A1-F6EECF244321}">
                <p14:modId xmlns:p14="http://schemas.microsoft.com/office/powerpoint/2010/main" val="1492764822"/>
              </p:ext>
            </p:extLst>
          </p:nvPr>
        </p:nvGraphicFramePr>
        <p:xfrm>
          <a:off x="7" y="2839658"/>
          <a:ext cx="9143975" cy="2225060"/>
        </p:xfrm>
        <a:graphic>
          <a:graphicData uri="http://schemas.openxmlformats.org/drawingml/2006/table">
            <a:tbl>
              <a:tblPr>
                <a:noFill/>
                <a:tableStyleId>{DA2311C0-EC98-4DFB-99F3-8DEB8D837422}</a:tableStyleId>
              </a:tblPr>
              <a:tblGrid>
                <a:gridCol w="268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zh-C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SecOps</a:t>
                      </a:r>
                      <a:endParaRPr sz="800" b="1" u="none" strike="noStrike" cap="none"/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DevOps</a:t>
                      </a:r>
                      <a:endParaRPr sz="1200" b="1" u="none" strike="noStrike" cap="none"/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FinOps</a:t>
                      </a:r>
                      <a:endParaRPr sz="1200" b="1" u="none" strike="noStrike" cap="none"/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625">
                <a:tc>
                  <a:txBody>
                    <a:bodyPr/>
                    <a:lstStyle/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b="0" i="0" u="none" strike="noStrike" cap="non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Pod security</a:t>
                      </a:r>
                      <a:endParaRPr sz="1200" u="none" strike="noStrike" cap="none"/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b="0" i="0" u="none" strike="noStrike" cap="non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Workload security</a:t>
                      </a:r>
                      <a:endParaRPr u="none" strike="noStrike" cap="none"/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b="0" i="0" u="none" strike="noStrike" cap="non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Granular RBAC</a:t>
                      </a:r>
                      <a:endParaRPr u="none" strike="noStrike" cap="none"/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b="0" i="0" u="none" strike="noStrike" cap="non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Workload isolation</a:t>
                      </a:r>
                      <a:endParaRPr u="none" strike="noStrike" cap="none"/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b="0" i="0" u="none" strike="noStrike" cap="non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Image signing &amp; verification</a:t>
                      </a:r>
                      <a:endParaRPr u="none" strike="noStrike" cap="none"/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b="0" i="0" u="none" strike="noStrike" cap="non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Workload identity</a:t>
                      </a:r>
                      <a:endParaRPr b="0" i="0" u="none" strike="noStrike" cap="none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Self-service Kubernetes environments</a:t>
                      </a:r>
                      <a:endParaRPr/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Self-service infrastructure (IaC)</a:t>
                      </a:r>
                      <a:endParaRPr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Resource governance and cleanup</a:t>
                      </a:r>
                      <a:endParaRPr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Label/Annotation management</a:t>
                      </a:r>
                      <a:endParaRPr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•"/>
                      </a:pPr>
                      <a:r>
                        <a:rPr lang="zh-CN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Naming conventions</a:t>
                      </a:r>
                      <a:endParaRPr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•"/>
                      </a:pPr>
                      <a:r>
                        <a:rPr lang="zh-CN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Event driven automation</a:t>
                      </a:r>
                      <a:endParaRPr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•"/>
                      </a:pPr>
                      <a:r>
                        <a:rPr lang="zh-CN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 CA management</a:t>
                      </a:r>
                      <a:endParaRPr/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•"/>
                      </a:pPr>
                      <a:r>
                        <a:rPr lang="zh-CN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Time-bound policies</a:t>
                      </a:r>
                      <a:endParaRPr/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Quota Management</a:t>
                      </a:r>
                      <a:endParaRPr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Pod Requests and limits</a:t>
                      </a:r>
                      <a:endParaRPr u="none" strike="noStrike" cap="none" dirty="0"/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Team and app labels</a:t>
                      </a:r>
                      <a:endParaRPr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•"/>
                      </a:pPr>
                      <a:r>
                        <a:rPr lang="zh-CN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Scaling limits</a:t>
                      </a:r>
                      <a:endParaRPr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•"/>
                      </a:pPr>
                      <a:r>
                        <a:rPr lang="zh-CN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Scheduled resources</a:t>
                      </a:r>
                      <a:endParaRPr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QoS management</a:t>
                      </a:r>
                      <a:endParaRPr u="none" strike="noStrike" cap="none" dirty="0"/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zh-CN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Auto-scalers</a:t>
                      </a:r>
                      <a:endParaRPr u="none" strike="noStrike" cap="none" dirty="0"/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3" name="Google Shape;123;p24"/>
          <p:cNvCxnSpPr>
            <a:endCxn id="124" idx="0"/>
          </p:cNvCxnSpPr>
          <p:nvPr/>
        </p:nvCxnSpPr>
        <p:spPr>
          <a:xfrm flipH="1">
            <a:off x="1110307" y="1640314"/>
            <a:ext cx="2223300" cy="558600"/>
          </a:xfrm>
          <a:prstGeom prst="bentConnector2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4" name="Google Shape;124;p24"/>
          <p:cNvSpPr txBox="1"/>
          <p:nvPr/>
        </p:nvSpPr>
        <p:spPr>
          <a:xfrm>
            <a:off x="7" y="2198914"/>
            <a:ext cx="222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 Line Checks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6303128" y="1122453"/>
            <a:ext cx="12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In-cluster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1237499" y="1122457"/>
            <a:ext cx="19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CI/CD pipelines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4321653" y="2040000"/>
            <a:ext cx="500700" cy="4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3222149" y="2408838"/>
            <a:ext cx="26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 sz="2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Top Use Cases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24"/>
          <p:cNvCxnSpPr/>
          <p:nvPr/>
        </p:nvCxnSpPr>
        <p:spPr>
          <a:xfrm>
            <a:off x="5810382" y="1640327"/>
            <a:ext cx="2223300" cy="558600"/>
          </a:xfrm>
          <a:prstGeom prst="bentConnector2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24"/>
          <p:cNvSpPr txBox="1"/>
          <p:nvPr/>
        </p:nvSpPr>
        <p:spPr>
          <a:xfrm>
            <a:off x="6923407" y="2198914"/>
            <a:ext cx="222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CN" sz="1600" dirty="0">
                <a:solidFill>
                  <a:schemeClr val="dk1"/>
                </a:solidFill>
              </a:rPr>
              <a:t>Admission Control &amp; Background Scans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-2" y="922750"/>
            <a:ext cx="4400550" cy="4220750"/>
          </a:xfrm>
          <a:prstGeom prst="rect">
            <a:avLst/>
          </a:prstGeom>
          <a:noFill/>
          <a:ln>
            <a:noFill/>
          </a:ln>
          <a:effectLst>
            <a:reflection stA="4000" endPos="30000" fadeDir="5400012" sy="-100000" algn="bl" rotWithShape="0"/>
          </a:effectLst>
        </p:spPr>
      </p:pic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121444" y="0"/>
            <a:ext cx="62580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zh-CN" b="1" dirty="0">
                <a:latin typeface="Arial"/>
                <a:ea typeface="Arial"/>
                <a:cs typeface="Arial"/>
                <a:sym typeface="Arial"/>
              </a:rPr>
              <a:t>Join the Kyverno community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0" y="1000450"/>
            <a:ext cx="83235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0400" lvl="0" indent="-357400" algn="l" rtl="0">
              <a:lnSpc>
                <a:spcPct val="90000"/>
              </a:lnSpc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CN" sz="2000" dirty="0">
                <a:solidFill>
                  <a:srgbClr val="000000"/>
                </a:solidFill>
              </a:rPr>
              <a:t>The Kyverno docs &amp; samples:  </a:t>
            </a:r>
            <a:r>
              <a:rPr lang="zh-CN" sz="2000" b="1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https://kyverno.io</a:t>
            </a:r>
            <a:endParaRPr sz="2000" dirty="0">
              <a:solidFill>
                <a:srgbClr val="000000"/>
              </a:solidFill>
            </a:endParaRPr>
          </a:p>
          <a:p>
            <a:pPr marL="500400" lvl="0" indent="-357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CN" sz="2000" dirty="0">
                <a:solidFill>
                  <a:srgbClr val="000000"/>
                </a:solidFill>
              </a:rPr>
              <a:t>Slack Channel: </a:t>
            </a:r>
            <a:r>
              <a:rPr lang="zh-CN" sz="2000" b="1" u="sng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https://slack.k8s.io/#kyverno</a:t>
            </a:r>
            <a:endParaRPr sz="2000" dirty="0">
              <a:solidFill>
                <a:srgbClr val="000000"/>
              </a:solidFill>
            </a:endParaRPr>
          </a:p>
          <a:p>
            <a:pPr marL="500400" lvl="0" indent="-357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CN" sz="2000" dirty="0">
                <a:solidFill>
                  <a:srgbClr val="000000"/>
                </a:solidFill>
              </a:rPr>
              <a:t>Weekly meetings: </a:t>
            </a:r>
            <a:r>
              <a:rPr lang="zh-CN" sz="2000" b="1" u="sng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https://groups.google.com/g/kyverno</a:t>
            </a:r>
            <a:endParaRPr sz="2000" b="1" dirty="0">
              <a:solidFill>
                <a:srgbClr val="000000"/>
              </a:solidFill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00550" y="3226200"/>
            <a:ext cx="4726223" cy="1341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21444" y="0"/>
            <a:ext cx="6257925" cy="8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hank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1642110" y="3759994"/>
            <a:ext cx="5566410" cy="47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171450" indent="-38100" algn="ctr">
              <a:spcBef>
                <a:spcPts val="0"/>
              </a:spcBef>
              <a:buSzPts val="2800"/>
              <a:buNone/>
            </a:pPr>
            <a:r>
              <a:rPr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Thank you for </a:t>
            </a:r>
            <a:r>
              <a:rPr lang="en-US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</a:t>
            </a:r>
            <a:r>
              <a:rPr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istening</a:t>
            </a:r>
          </a:p>
        </p:txBody>
      </p:sp>
      <p:pic>
        <p:nvPicPr>
          <p:cNvPr id="2" name="Picture 1" descr="lf-stacked-colo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42" y="2394119"/>
            <a:ext cx="2603855" cy="856845"/>
          </a:xfrm>
          <a:prstGeom prst="rect">
            <a:avLst/>
          </a:prstGeom>
        </p:spPr>
      </p:pic>
      <p:sp>
        <p:nvSpPr>
          <p:cNvPr id="3" name="Google Shape;46;p3"/>
          <p:cNvSpPr txBox="1"/>
          <p:nvPr/>
        </p:nvSpPr>
        <p:spPr>
          <a:xfrm>
            <a:off x="359569" y="1328262"/>
            <a:ext cx="8311515" cy="387191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71450" indent="-38100" algn="ctr">
              <a:spcBef>
                <a:spcPts val="0"/>
              </a:spcBef>
              <a:buSzPts val="2800"/>
              <a:buNone/>
            </a:pPr>
            <a:r>
              <a:rPr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Thanks to</a:t>
            </a:r>
            <a:r>
              <a:rPr lang="zh-CN" alt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my</a:t>
            </a:r>
            <a:r>
              <a:rPr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mentor </a:t>
            </a:r>
            <a:r>
              <a:rPr lang="en-CN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Shuting</a:t>
            </a:r>
            <a:r>
              <a:rPr lang="zh-CN" altLang="en-US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Zhao, </a:t>
            </a:r>
            <a:r>
              <a:rPr lang="en-US" altLang="zh-CN" sz="1800" dirty="0" err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Kyverno</a:t>
            </a:r>
            <a:r>
              <a:rPr lang="en-US" altLang="zh-CN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Community</a:t>
            </a:r>
            <a:r>
              <a:rPr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and </a:t>
            </a:r>
            <a:r>
              <a:rPr lang="en-CN"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</a:t>
            </a:r>
            <a:r>
              <a:rPr sz="1800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he Linux Foundation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023FC0B-2C34-0292-DE24-9F726DD8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3" y="1982169"/>
            <a:ext cx="1580674" cy="158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C603657-718F-37D2-DAF0-393AF660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46" y="2315470"/>
            <a:ext cx="2900856" cy="91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1289</Words>
  <Application>Microsoft Macintosh PowerPoint</Application>
  <PresentationFormat>全屏显示(16:9)</PresentationFormat>
  <Paragraphs>82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Play</vt:lpstr>
      <vt:lpstr>Montserrat</vt:lpstr>
      <vt:lpstr>Arial</vt:lpstr>
      <vt:lpstr>Open Sans</vt:lpstr>
      <vt:lpstr>Simple Light</vt:lpstr>
      <vt:lpstr>Office Theme</vt:lpstr>
      <vt:lpstr>PowerPoint 演示文稿</vt:lpstr>
      <vt:lpstr>Enable Fine-grained Pod Security Admission in Kyverno</vt:lpstr>
      <vt:lpstr>What is Kyverno</vt:lpstr>
      <vt:lpstr>What is PSA</vt:lpstr>
      <vt:lpstr>Integrate pod security admission</vt:lpstr>
      <vt:lpstr>Implementing Fine-Grained PSA</vt:lpstr>
      <vt:lpstr>Kyverno Top Use Cases</vt:lpstr>
      <vt:lpstr>Join the Kyverno community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dengliang</cp:lastModifiedBy>
  <cp:revision>8</cp:revision>
  <dcterms:modified xsi:type="dcterms:W3CDTF">2024-08-22T08:29:41Z</dcterms:modified>
</cp:coreProperties>
</file>